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62" r:id="rId2"/>
    <p:sldId id="311" r:id="rId3"/>
    <p:sldId id="306" r:id="rId4"/>
    <p:sldId id="285" r:id="rId5"/>
    <p:sldId id="286" r:id="rId6"/>
    <p:sldId id="287" r:id="rId7"/>
    <p:sldId id="288" r:id="rId8"/>
    <p:sldId id="289" r:id="rId9"/>
    <p:sldId id="296" r:id="rId10"/>
    <p:sldId id="302" r:id="rId11"/>
    <p:sldId id="291" r:id="rId12"/>
    <p:sldId id="294" r:id="rId13"/>
    <p:sldId id="278" r:id="rId14"/>
    <p:sldId id="308" r:id="rId15"/>
    <p:sldId id="293" r:id="rId16"/>
    <p:sldId id="297" r:id="rId17"/>
    <p:sldId id="299" r:id="rId18"/>
    <p:sldId id="298" r:id="rId19"/>
    <p:sldId id="309" r:id="rId20"/>
    <p:sldId id="312" r:id="rId21"/>
    <p:sldId id="275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33" autoAdjust="0"/>
  </p:normalViewPr>
  <p:slideViewPr>
    <p:cSldViewPr>
      <p:cViewPr varScale="1">
        <p:scale>
          <a:sx n="77" d="100"/>
          <a:sy n="77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87A5-1915-4352-930A-EE59EEBEC22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1B7C8-0F43-45A2-8806-063C1EDEC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8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E2F5-1D8C-4446-85CA-BC8ABEAFBFB3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A8C2-21D8-43B7-A161-5BC2EC37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14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1" y="1357298"/>
            <a:ext cx="828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1200" b="1" i="1" kern="0" dirty="0">
                <a:latin typeface="Cambria" panose="02040503050406030204" pitchFamily="18" charset="0"/>
              </a:rPr>
              <a:t> </a:t>
            </a:r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2676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Приобщение к русской народной культуре через знакомство с элементами народных росписей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80120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Стасив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Виктория </a:t>
            </a:r>
            <a:r>
              <a:rPr lang="ru-RU" sz="16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Имануиловна</a:t>
            </a:r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воспитатель</a:t>
            </a:r>
          </a:p>
          <a:p>
            <a:r>
              <a:rPr lang="ru-RU" sz="16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г.Радужный</a:t>
            </a:r>
            <a:endParaRPr lang="ru-RU" sz="16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2016год</a:t>
            </a:r>
            <a:endParaRPr lang="ru-RU" sz="1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93403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Муниципальное автономное дошкольное образовательное учреждение </a:t>
            </a:r>
          </a:p>
          <a:p>
            <a:pPr lvl="0" algn="ctr"/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детский сад №6 «Сказка» </a:t>
            </a:r>
          </a:p>
        </p:txBody>
      </p:sp>
    </p:spTree>
    <p:extLst>
      <p:ext uri="{BB962C8B-B14F-4D97-AF65-F5344CB8AC3E}">
        <p14:creationId xmlns:p14="http://schemas.microsoft.com/office/powerpoint/2010/main" val="226499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888432" cy="259228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Знакомство детей с изделиями декоративно-прикладного искусства – дымковской игрушкой </a:t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Содержимое 4" descr="IMG_717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t="10219" b="23808"/>
          <a:stretch/>
        </p:blipFill>
        <p:spPr>
          <a:xfrm>
            <a:off x="3747487" y="3979237"/>
            <a:ext cx="5148551" cy="254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7176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13313" b="17847"/>
          <a:stretch/>
        </p:blipFill>
        <p:spPr>
          <a:xfrm>
            <a:off x="107504" y="1484784"/>
            <a:ext cx="4829393" cy="249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315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287" y="548680"/>
            <a:ext cx="3816424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Дидактические игры: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0" dirty="0" smtClean="0">
                <a:latin typeface="Cambria" panose="02040503050406030204" pitchFamily="18" charset="0"/>
              </a:rPr>
              <a:t>- «Назови росписи», </a:t>
            </a:r>
            <a:br>
              <a:rPr lang="ru-RU" sz="1600" b="0" dirty="0" smtClean="0">
                <a:latin typeface="Cambria" panose="02040503050406030204" pitchFamily="18" charset="0"/>
              </a:rPr>
            </a:br>
            <a:r>
              <a:rPr lang="ru-RU" sz="1600" b="0" dirty="0" smtClean="0">
                <a:latin typeface="Cambria" panose="02040503050406030204" pitchFamily="18" charset="0"/>
              </a:rPr>
              <a:t>- «Найди элемент данной росписи»,</a:t>
            </a:r>
            <a:br>
              <a:rPr lang="ru-RU" sz="1600" b="0" dirty="0" smtClean="0">
                <a:latin typeface="Cambria" panose="02040503050406030204" pitchFamily="18" charset="0"/>
              </a:rPr>
            </a:br>
            <a:r>
              <a:rPr lang="ru-RU" sz="1600" b="0" dirty="0" smtClean="0">
                <a:latin typeface="Cambria" panose="02040503050406030204" pitchFamily="18" charset="0"/>
              </a:rPr>
              <a:t>- «Назови вид искусства», </a:t>
            </a:r>
            <a:br>
              <a:rPr lang="ru-RU" sz="1600" b="0" dirty="0" smtClean="0">
                <a:latin typeface="Cambria" panose="02040503050406030204" pitchFamily="18" charset="0"/>
              </a:rPr>
            </a:br>
            <a:r>
              <a:rPr lang="ru-RU" sz="1600" b="0" dirty="0" smtClean="0">
                <a:latin typeface="Cambria" panose="02040503050406030204" pitchFamily="18" charset="0"/>
              </a:rPr>
              <a:t>- «Народные промыслы». </a:t>
            </a:r>
            <a:r>
              <a:rPr lang="ru-RU" sz="1600" i="1" dirty="0" smtClean="0">
                <a:latin typeface="Cambria" panose="02040503050406030204" pitchFamily="18" charset="0"/>
              </a:rPr>
              <a:t/>
            </a:r>
            <a:br>
              <a:rPr lang="ru-RU" sz="1600" i="1" dirty="0" smtClean="0">
                <a:latin typeface="Cambria" panose="02040503050406030204" pitchFamily="18" charset="0"/>
              </a:rPr>
            </a:br>
            <a:endParaRPr lang="ru-RU" sz="1600" i="1" dirty="0">
              <a:latin typeface="Cambria" panose="02040503050406030204" pitchFamily="18" charset="0"/>
            </a:endParaRPr>
          </a:p>
        </p:txBody>
      </p:sp>
      <p:pic>
        <p:nvPicPr>
          <p:cNvPr id="5" name="Содержимое 4" descr="IMG_71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748" y="1628800"/>
            <a:ext cx="4650878" cy="348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7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618" y="2564904"/>
            <a:ext cx="4499382" cy="337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45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7162824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Дымковская роспись</a:t>
            </a:r>
            <a:endParaRPr lang="ru-RU" sz="20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49510"/>
            <a:ext cx="4164559" cy="3123419"/>
          </a:xfrm>
          <a:prstGeom prst="rect">
            <a:avLst/>
          </a:prstGeom>
        </p:spPr>
      </p:pic>
      <p:pic>
        <p:nvPicPr>
          <p:cNvPr id="5" name="Содержимое 4" descr="IMG_68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02380" y="2204864"/>
            <a:ext cx="4368406" cy="327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71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81001" y="3212976"/>
            <a:ext cx="4305582" cy="323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8386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526" y="980728"/>
            <a:ext cx="4392489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Знакомство детей </a:t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филимоновской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глиняной игрушкой. 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Содержимое 4" descr="IMG_7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44823"/>
            <a:ext cx="4318693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71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0042" y="3068960"/>
            <a:ext cx="403077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Филимоновская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роспись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Содержимое 7" descr="IMG_71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091841"/>
            <a:ext cx="4637825" cy="347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012"/>
            <a:ext cx="48005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99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357694"/>
            <a:ext cx="7019948" cy="1143000"/>
          </a:xfrm>
        </p:spPr>
        <p:txBody>
          <a:bodyPr/>
          <a:lstStyle/>
          <a:p>
            <a:pPr indent="0" algn="just">
              <a:buNone/>
            </a:pPr>
            <a:endParaRPr lang="ru-RU" sz="1400" dirty="0"/>
          </a:p>
        </p:txBody>
      </p:sp>
      <p:pic>
        <p:nvPicPr>
          <p:cNvPr id="5" name="Содержимое 4" descr="IMG_71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62754" y="1466271"/>
            <a:ext cx="4408539" cy="330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7182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t="9661"/>
          <a:stretch/>
        </p:blipFill>
        <p:spPr>
          <a:xfrm>
            <a:off x="107504" y="3501008"/>
            <a:ext cx="4248472" cy="287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62755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Знакомство детей с городецкой росписью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31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Городецкая роспись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Содержимое 4" descr="IMG_7134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3334" t="4445" r="4961" b="4445"/>
          <a:stretch/>
        </p:blipFill>
        <p:spPr>
          <a:xfrm>
            <a:off x="179512" y="1628800"/>
            <a:ext cx="4320480" cy="322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6914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4915" t="4367" b="8293"/>
          <a:stretch/>
        </p:blipFill>
        <p:spPr>
          <a:xfrm>
            <a:off x="4644009" y="2705978"/>
            <a:ext cx="4392488" cy="30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875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Знакомство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детей 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с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посудой «Гжель»</a:t>
            </a:r>
            <a:endParaRPr lang="ru-RU" sz="1800" b="1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4753" r="5245" b="7272"/>
          <a:stretch/>
        </p:blipFill>
        <p:spPr>
          <a:xfrm>
            <a:off x="323528" y="2871193"/>
            <a:ext cx="4324672" cy="307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41" y="1339350"/>
            <a:ext cx="4080746" cy="306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360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Работы, выполненные по замыслу детей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635896" y="274639"/>
            <a:ext cx="5508104" cy="850106"/>
          </a:xfrm>
        </p:spPr>
        <p:txBody>
          <a:bodyPr>
            <a:normAutofit/>
          </a:bodyPr>
          <a:lstStyle/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80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ru-RU" sz="80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1623913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endParaRPr lang="ru-RU" sz="2000" b="1" i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05" y="1119149"/>
            <a:ext cx="2738895" cy="205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 b="6911"/>
          <a:stretch/>
        </p:blipFill>
        <p:spPr>
          <a:xfrm>
            <a:off x="3591786" y="1637341"/>
            <a:ext cx="3011455" cy="207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b="4231"/>
          <a:stretch/>
        </p:blipFill>
        <p:spPr>
          <a:xfrm>
            <a:off x="1324695" y="2309050"/>
            <a:ext cx="35709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/>
          <a:stretch/>
        </p:blipFill>
        <p:spPr>
          <a:xfrm>
            <a:off x="395536" y="3661600"/>
            <a:ext cx="3440860" cy="276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961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Орнаменты коренных народов ханты-манси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2500306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endParaRPr lang="ru-RU" sz="2000" b="1" i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7638"/>
            <a:ext cx="6552728" cy="49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95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81" y="1951672"/>
            <a:ext cx="8283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pPr indent="457200" algn="just"/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Изобразительная деятельность имеет большое значение для всестороннего воспитания и развития дошкольников. </a:t>
            </a:r>
          </a:p>
          <a:p>
            <a:pPr indent="457200" algn="just"/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процессе изобразительной деятельности воспитываются лучшие черты характера: трудолюбие, усидчивость, умение довести начатое дело до конца, доброжелательное отношение к товарищам при высказывании оценочных суждений о своих и их работах. </a:t>
            </a:r>
          </a:p>
          <a:p>
            <a:pPr indent="457200" algn="just"/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Встреча с искусством, обучение детей видению прекрасного в жизни и искусстве, активная творческая деятельность каждого ребенка, радость от сознания красоты – все это воздействует на ум, душу, волю растущего человека, обогащает его духовный мир. </a:t>
            </a:r>
          </a:p>
        </p:txBody>
      </p:sp>
    </p:spTree>
    <p:extLst>
      <p:ext uri="{BB962C8B-B14F-4D97-AF65-F5344CB8AC3E}">
        <p14:creationId xmlns:p14="http://schemas.microsoft.com/office/powerpoint/2010/main" val="154444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984776" cy="50891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Индивидуальность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дошкольника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проявляется в художественном творчестве. </a:t>
            </a:r>
            <a:b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subTitle" idx="4294967295"/>
          </p:nvPr>
        </p:nvSpPr>
        <p:spPr>
          <a:xfrm>
            <a:off x="467544" y="1844824"/>
            <a:ext cx="8496944" cy="468052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sz="3200" dirty="0">
              <a:solidFill>
                <a:prstClr val="black"/>
              </a:solidFill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В </a:t>
            </a:r>
            <a:r>
              <a:rPr lang="ru-RU" sz="7200" dirty="0">
                <a:latin typeface="Cambria" panose="02040503050406030204" pitchFamily="18" charset="0"/>
                <a:ea typeface="Times New Roman" panose="02020603050405020304" pitchFamily="18" charset="0"/>
              </a:rPr>
              <a:t>рисунках, поделках, лепке, аппликации, конструировании дети выражают свой характер, настроение, восприятие окружающего мира. </a:t>
            </a:r>
            <a:endParaRPr lang="ru-RU" sz="7200" dirty="0" smtClean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7200" dirty="0">
                <a:latin typeface="Cambria" panose="02040503050406030204" pitchFamily="18" charset="0"/>
                <a:ea typeface="Times New Roman" panose="02020603050405020304" pitchFamily="18" charset="0"/>
              </a:rPr>
              <a:t>в группе соответствующей развивающей предметно-пространственной среды помогает раскрыть творческий потенциал каждого ребенка в полной </a:t>
            </a:r>
            <a:r>
              <a:rPr lang="ru-RU" sz="72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мере, </a:t>
            </a:r>
            <a:r>
              <a:rPr lang="ru-RU" sz="7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подарить детям радость творчества, познакомить их с историей  </a:t>
            </a:r>
            <a:r>
              <a:rPr lang="ru-RU" sz="7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народного художественного промысла, показать приемы работы кистью, тычком, пальцами. </a:t>
            </a:r>
            <a:endParaRPr lang="ru-RU" sz="7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7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воспитатель раскрывает способности ребенка, помогает преодолеть ему трудности. </a:t>
            </a:r>
            <a:endParaRPr lang="ru-RU" sz="72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32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</a:t>
            </a:r>
            <a:r>
              <a:rPr lang="ru-RU" sz="7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индивидуально, особенно на первых порах, когда требуется подробно объяснить и показать каждое движение кисти.</a:t>
            </a:r>
            <a:endParaRPr lang="ru-RU" sz="7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5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\Desktop\ВИКА МО\Scan_20160315_14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853" y="760559"/>
            <a:ext cx="1988333" cy="2736000"/>
          </a:xfrm>
          <a:prstGeom prst="rect">
            <a:avLst/>
          </a:prstGeom>
          <a:noFill/>
        </p:spPr>
      </p:pic>
      <p:pic>
        <p:nvPicPr>
          <p:cNvPr id="2050" name="Picture 2" descr="C:\Users\дом\Desktop\ВИКА МО\Scan_20160315_142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002" y="1059018"/>
            <a:ext cx="1936017" cy="2664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b="6432"/>
          <a:stretch/>
        </p:blipFill>
        <p:spPr>
          <a:xfrm>
            <a:off x="428596" y="1514694"/>
            <a:ext cx="40386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7018"/>
            <a:ext cx="8358246" cy="388149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группе в течение учебного года.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работы становится выше при участии и помощи родителей.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заинтересованы в том, чтобы дети как можно больше узнавали про свою Родину, ее богатства, красоту изделий русских мастеров.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 им вместе с детьми посещать выставки народных умельцев, приобретать народные игрушки, читать сказки, рассматривать книги и иллюстрации. Рассказывать об игрушках – кто их делал и как. </a:t>
            </a: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вместе взятое позволяет расширять кругозор детей, воспитывать уважение и любовь к русской народной игрушке.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kern="0" dirty="0" smtClean="0">
                <a:effectLst/>
                <a:latin typeface="Cambria" panose="02040503050406030204" pitchFamily="18" charset="0"/>
              </a:rPr>
              <a:t> 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5" name="Содержимое 4" descr="Scan_20160315_142430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678105" y="1349761"/>
            <a:ext cx="2018881" cy="2778139"/>
          </a:xfrm>
        </p:spPr>
      </p:pic>
      <p:sp>
        <p:nvSpPr>
          <p:cNvPr id="6" name="Прямоугольник 5"/>
          <p:cNvSpPr/>
          <p:nvPr/>
        </p:nvSpPr>
        <p:spPr>
          <a:xfrm>
            <a:off x="4211960" y="334477"/>
            <a:ext cx="4293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Взаимодействие с родителями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5127625"/>
            <a:ext cx="8358187" cy="38735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998113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Благодарим за внимание!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56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37181" y="1844824"/>
            <a:ext cx="82839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endParaRPr lang="ru-RU" sz="1600" b="1" kern="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b="1" kern="0" dirty="0" smtClean="0">
                <a:latin typeface="Cambria" panose="02040503050406030204" pitchFamily="18" charset="0"/>
              </a:rPr>
              <a:t> </a:t>
            </a:r>
            <a:r>
              <a:rPr lang="ru-RU" sz="1600" kern="0" dirty="0">
                <a:latin typeface="Cambria" panose="02040503050406030204" pitchFamily="18" charset="0"/>
              </a:rPr>
              <a:t>У детей слабо развит познавательный интерес об истории народных игрушек, о народных мастерах, особенностях росписей дымковской игрушки, </a:t>
            </a:r>
            <a:r>
              <a:rPr lang="ru-RU" sz="1600" kern="0" dirty="0" err="1">
                <a:latin typeface="Cambria" panose="02040503050406030204" pitchFamily="18" charset="0"/>
              </a:rPr>
              <a:t>филимоновской</a:t>
            </a:r>
            <a:r>
              <a:rPr lang="ru-RU" sz="1600" kern="0" dirty="0">
                <a:latin typeface="Cambria" panose="02040503050406030204" pitchFamily="18" charset="0"/>
              </a:rPr>
              <a:t> игрушки, </a:t>
            </a:r>
            <a:r>
              <a:rPr lang="ru-RU" sz="1600" kern="0" smtClean="0">
                <a:latin typeface="Cambria" panose="02040503050406030204" pitchFamily="18" charset="0"/>
              </a:rPr>
              <a:t>городецкой росписи.</a:t>
            </a:r>
            <a:endParaRPr lang="ru-RU" sz="1600" kern="0" dirty="0" smtClean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kern="0" dirty="0" smtClean="0">
                <a:latin typeface="Cambria" panose="02040503050406030204" pitchFamily="18" charset="0"/>
              </a:rPr>
              <a:t>У </a:t>
            </a:r>
            <a:r>
              <a:rPr lang="ru-RU" sz="1600" kern="0" dirty="0">
                <a:latin typeface="Cambria" panose="02040503050406030204" pitchFamily="18" charset="0"/>
              </a:rPr>
              <a:t>детей бедный словарь существительных, прилагательных по теме «Декоративно – прикладное искусство</a:t>
            </a:r>
            <a:r>
              <a:rPr lang="ru-RU" sz="1600" kern="0" dirty="0" smtClean="0">
                <a:latin typeface="Cambria" panose="02040503050406030204" pitchFamily="18" charset="0"/>
              </a:rPr>
              <a:t>».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endParaRPr lang="ru-RU" sz="1600" kern="0" dirty="0" smtClean="0">
              <a:latin typeface="Cambria" panose="02040503050406030204" pitchFamily="18" charset="0"/>
            </a:endParaRPr>
          </a:p>
          <a:p>
            <a:pPr lvl="0"/>
            <a:r>
              <a:rPr lang="ru-RU" sz="1600" i="1" u="sng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u="sng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основ художественной культуры ребенка через народное декоративно-прикладное искусство.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</a:pPr>
            <a:endParaRPr lang="ru-RU" sz="1600" kern="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696779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ru-RU" sz="2000" b="1" i="1" u="sng" kern="0" dirty="0">
                <a:solidFill>
                  <a:srgbClr val="C00000"/>
                </a:solidFill>
                <a:latin typeface="Cambria" panose="02040503050406030204" pitchFamily="18" charset="0"/>
              </a:rPr>
              <a:t>Актуальность</a:t>
            </a:r>
            <a:r>
              <a:rPr lang="ru-RU" sz="2000" b="1" u="sng" kern="0" dirty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81914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318757"/>
            <a:ext cx="845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1200" b="1" i="1" kern="0" dirty="0">
                <a:latin typeface="Cambria" panose="02040503050406030204" pitchFamily="18" charset="0"/>
              </a:rPr>
              <a:t> </a:t>
            </a:r>
            <a:endParaRPr lang="ru-RU" sz="1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97514" y="1590209"/>
            <a:ext cx="8855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к народному декоративно-прокладному искусству в условиях собственной практической творческой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закономерностях народного декоративно-прикладного искусства (колорит, содержание, чередование, симметрия, асимметрия в узоре, </a:t>
            </a:r>
            <a:r>
              <a:rPr lang="ru-RU" sz="1600" dirty="0" err="1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приложимось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узора к форме, изобразительные приемы и т. д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16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эстетическое (эмоционально-оценочное, образное восприятие, эстетические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художественно-творческие способности у детей, привычку вносить элементы прекрасного в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освоения художественного опыта народных мастеров развивать индивидуальное творчество детей в орнаментальной деятельности: специальные художественные способности – «чувство» цвета, ритма, композиции, самостоятельность, творческую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инициативу;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устойчивый интерес к народному творчеству как эталону красоты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искусству родного края.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7394" y="55240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739340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1" y="1357298"/>
            <a:ext cx="828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1200" b="1" i="1" kern="0" dirty="0">
                <a:latin typeface="Cambria" panose="02040503050406030204" pitchFamily="18" charset="0"/>
              </a:rPr>
              <a:t> </a:t>
            </a:r>
            <a:endParaRPr lang="ru-RU" sz="1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214" y="1904660"/>
            <a:ext cx="845988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атериал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подбирается с учетом возрастных, индивидуальных особенностей детей и темой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НОД;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остепенно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его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усложнение;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ознакомив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промыслом, вызвав желание создать свое изделие происходит целенаправленный процесс по его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изготовлению;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творческих способностей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использовали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рисования, различных художественных материалов, дидактические игры, силуэтное моделирование, физкультминутки, упражнения для прорисовки элементов росписей.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6112" y="527502"/>
            <a:ext cx="2749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  <a:spcAft>
                <a:spcPts val="3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работы:</a:t>
            </a:r>
          </a:p>
        </p:txBody>
      </p:sp>
    </p:spTree>
    <p:extLst>
      <p:ext uri="{BB962C8B-B14F-4D97-AF65-F5344CB8AC3E}">
        <p14:creationId xmlns:p14="http://schemas.microsoft.com/office/powerpoint/2010/main" val="296085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059" y="1668884"/>
            <a:ext cx="828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sz="1200" b="1" i="1" kern="0" dirty="0">
                <a:latin typeface="Cambria" panose="02040503050406030204" pitchFamily="18" charset="0"/>
              </a:rPr>
              <a:t> </a:t>
            </a:r>
            <a:endParaRPr lang="ru-RU" sz="1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9214" y="1905925"/>
            <a:ext cx="84598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обследования, наглядности (рассматривание подлинных изделий, иллюстраций, альбомов, открыток и др. наглядных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пособий);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(беседа, использование художественного слова, указания, пояснения)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(самостоятельное выполнение детьми декоративных изделий, использование различных инструментов и материалов для изображения)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эвристический (развитие находчивости и активности) 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частично-поисковый;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«подмастерья» (взаимодействие педагога и ребёнка в едином творческом процессе) ; </a:t>
            </a:r>
            <a:endParaRPr lang="ru-RU" sz="16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сотворчество;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мотивационный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(поощрение)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kern="0" dirty="0" smtClean="0">
                <a:latin typeface="Cambria" panose="02040503050406030204" pitchFamily="18" charset="0"/>
              </a:rPr>
              <a:t>жест </a:t>
            </a:r>
            <a:r>
              <a:rPr lang="ru-RU" sz="1600" kern="0" dirty="0">
                <a:latin typeface="Cambria" panose="02040503050406030204" pitchFamily="18" charset="0"/>
              </a:rPr>
              <a:t>руки (ребенок показывает элементы узора дотрагиваясь до него пальцем, находит такой же или одинаковой формы по цвету, элементу) 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02502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i="1" u="sng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r>
              <a:rPr lang="ru-RU" sz="2000" b="1" u="sng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027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24433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9214" y="1762267"/>
            <a:ext cx="8459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kern="0" dirty="0"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рассматривание подлинных изделий народного искусства, иллюстраций, альбомов, открыток, таблиц;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kern="0" dirty="0" smtClean="0">
                <a:latin typeface="Cambria" panose="02040503050406030204" pitchFamily="18" charset="0"/>
              </a:rPr>
              <a:t>НОД </a:t>
            </a:r>
            <a:r>
              <a:rPr lang="ru-RU" sz="1600" kern="0" dirty="0">
                <a:latin typeface="Cambria" panose="02040503050406030204" pitchFamily="18" charset="0"/>
              </a:rPr>
              <a:t>по </a:t>
            </a:r>
            <a:r>
              <a:rPr lang="ru-RU" sz="1600" kern="0" dirty="0" smtClean="0">
                <a:latin typeface="Cambria" panose="02040503050406030204" pitchFamily="18" charset="0"/>
              </a:rPr>
              <a:t>рисованию, аппликации </a:t>
            </a:r>
            <a:r>
              <a:rPr lang="ru-RU" sz="1600" kern="0" dirty="0">
                <a:latin typeface="Cambria" panose="02040503050406030204" pitchFamily="18" charset="0"/>
              </a:rPr>
              <a:t>и лепке (в соответствии с </a:t>
            </a:r>
            <a:r>
              <a:rPr lang="ru-RU" sz="1600" kern="0" dirty="0" smtClean="0">
                <a:latin typeface="Cambria" panose="02040503050406030204" pitchFamily="18" charset="0"/>
              </a:rPr>
              <a:t>ФГОС ДО);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kern="0" dirty="0">
                <a:latin typeface="Cambria" panose="02040503050406030204" pitchFamily="18" charset="0"/>
              </a:rPr>
              <a:t>б</a:t>
            </a:r>
            <a:r>
              <a:rPr lang="ru-RU" sz="1600" kern="0" dirty="0" smtClean="0">
                <a:latin typeface="Cambria" panose="02040503050406030204" pitchFamily="18" charset="0"/>
              </a:rPr>
              <a:t>еседы;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kern="0" dirty="0">
                <a:latin typeface="Cambria" panose="02040503050406030204" pitchFamily="18" charset="0"/>
              </a:rPr>
              <a:t>х</a:t>
            </a:r>
            <a:r>
              <a:rPr lang="ru-RU" sz="1600" kern="0" dirty="0" smtClean="0">
                <a:latin typeface="Cambria" panose="02040503050406030204" pitchFamily="18" charset="0"/>
              </a:rPr>
              <a:t>удожественное слово;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kern="0" dirty="0" smtClean="0">
                <a:latin typeface="Cambria" panose="02040503050406030204" pitchFamily="18" charset="0"/>
              </a:rPr>
              <a:t>целевые прогулки;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kern="0" dirty="0">
                <a:latin typeface="Cambria" panose="02040503050406030204" pitchFamily="18" charset="0"/>
              </a:rPr>
              <a:t>д</a:t>
            </a:r>
            <a:r>
              <a:rPr lang="ru-RU" sz="1600" kern="0" dirty="0" smtClean="0">
                <a:latin typeface="Cambria" panose="02040503050406030204" pitchFamily="18" charset="0"/>
              </a:rPr>
              <a:t>идактические игры;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kern="0" dirty="0" smtClean="0">
                <a:latin typeface="Cambria" panose="02040503050406030204" pitchFamily="18" charset="0"/>
              </a:rPr>
              <a:t>сочинение </a:t>
            </a:r>
            <a:r>
              <a:rPr lang="ru-RU" sz="1600" kern="0" dirty="0">
                <a:latin typeface="Cambria" panose="02040503050406030204" pitchFamily="18" charset="0"/>
              </a:rPr>
              <a:t>сказок, рассказов, историй о своих </a:t>
            </a:r>
            <a:r>
              <a:rPr lang="ru-RU" sz="1600" kern="0" dirty="0" smtClean="0">
                <a:latin typeface="Cambria" panose="02040503050406030204" pitchFamily="18" charset="0"/>
              </a:rPr>
              <a:t>работах;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выставки детских работ по декоративно-прикладному </a:t>
            </a:r>
            <a:r>
              <a:rPr lang="ru-RU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искусству;</a:t>
            </a:r>
            <a:r>
              <a:rPr lang="ru-RU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endParaRPr lang="ru-RU" sz="1600" kern="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работа </a:t>
            </a:r>
            <a:r>
              <a:rPr lang="ru-RU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с родителями</a:t>
            </a:r>
            <a:r>
              <a:rPr lang="ru-RU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kern="0" dirty="0">
                <a:solidFill>
                  <a:prstClr val="black"/>
                </a:solidFill>
                <a:latin typeface="Cambria" panose="02040503050406030204" pitchFamily="18" charset="0"/>
              </a:rPr>
              <a:t>р</a:t>
            </a:r>
            <a:r>
              <a:rPr lang="ru-RU" sz="1600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азвлечения.</a:t>
            </a:r>
            <a:endParaRPr lang="ru-RU" sz="1600" kern="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b="1" kern="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sz="1600" b="1" kern="0" dirty="0">
              <a:latin typeface="Cambria" panose="02040503050406030204" pitchFamily="18" charset="0"/>
            </a:endParaRPr>
          </a:p>
          <a:p>
            <a:r>
              <a:rPr lang="ru-RU" sz="1600" b="1" kern="0" dirty="0">
                <a:latin typeface="Cambria" panose="02040503050406030204" pitchFamily="18" charset="0"/>
              </a:rPr>
              <a:t> </a:t>
            </a:r>
            <a:endParaRPr lang="ru-RU" sz="1600" b="1" kern="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1475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u="sng" kern="0" dirty="0">
                <a:solidFill>
                  <a:srgbClr val="C00000"/>
                </a:solidFill>
                <a:latin typeface="Cambria" panose="02040503050406030204" pitchFamily="18" charset="0"/>
              </a:rPr>
              <a:t>Средства </a:t>
            </a:r>
            <a:r>
              <a:rPr lang="ru-RU" sz="2000" b="1" u="sng" kern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реализации:</a:t>
            </a:r>
            <a:endParaRPr lang="ru-RU" sz="2000" b="1" u="sng" kern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8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1" y="3715552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643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1500174"/>
            <a:ext cx="3286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70459" y="462870"/>
            <a:ext cx="4425332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        Для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ознакомления дошкольников с народным декоративно-прикладным искусством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использую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учебно-дидактический материал, дидактические игры. </a:t>
            </a:r>
            <a:endParaRPr lang="ru-RU" sz="1600" dirty="0" smtClean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       Если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в ходе непосредственно образовательной деятельности дети знакомятся с дымковским промыслом, то в центр развития детского </a:t>
            </a:r>
            <a:r>
              <a:rPr lang="ru-RU" sz="16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творчества, на полочке красоты, помещаю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соответствующие предметы и иллюстрации. 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/>
          <a:stretch/>
        </p:blipFill>
        <p:spPr>
          <a:xfrm>
            <a:off x="38032" y="1448848"/>
            <a:ext cx="4232427" cy="275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 b="9040"/>
          <a:stretch/>
        </p:blipFill>
        <p:spPr>
          <a:xfrm>
            <a:off x="797748" y="4208537"/>
            <a:ext cx="3967794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42" y="2890684"/>
            <a:ext cx="3855370" cy="289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4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908721"/>
            <a:ext cx="4896544" cy="158417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Знакомство детей с изделиями декоративно-прикладного искусства – дымковской игрушкой </a:t>
            </a:r>
            <a:b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712968" cy="35283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апример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сентябре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средней группы знакомили с народным промыслом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«Дымково»: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азвивали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художественным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промыслам;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ктивизировали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 детей новыми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словами;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оспитывали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предметам рукотворного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мира;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рассматривании дымковских игрушек выделяли узор на платье барыни, выделяли основной цвет при рисовании, и, наконец, рисовали один из элементов узора – простой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атем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усложнялось – дети уже рисовали круг с точками посередине, и точками вокруг круга. </a:t>
            </a:r>
            <a:endParaRPr lang="ru-RU" sz="1400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октябре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брали для знакомства другую игрушку –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козлика: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учили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расписывать силуэт используя точки, круги, и внося новые элементы – прямые линии,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дуги;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оказали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можно рисовать узор тычками (палочка с ватным шариком на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конце);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удовольствием расписывали силуэты игрушек, радуясь результатам своего труда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и декабре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продолжали знакомство с народными промыслами. При знакомстве с дымковской глиняной игрушкой учили выделять элементы росписи, ее колорит, мотивы и композицию узора на изделиях. </a:t>
            </a:r>
            <a:endParaRPr lang="ru-RU" sz="1400" dirty="0" smtClean="0">
              <a:solidFill>
                <a:schemeClr val="tx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 были созданы необходимые условия для последующего самостоятельного использования детьми знаний об особенностях дымковской росписи в декоративном рисовании.</a:t>
            </a: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60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884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osen</vt:lpstr>
      <vt:lpstr>Приобщение к русской народной культуре через знакомство с элементами народных росписей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детей с изделиями декоративно-прикладного искусства – дымковской игрушкой  </vt:lpstr>
      <vt:lpstr>Знакомство детей с изделиями декоративно-прикладного искусства – дымковской игрушкой  </vt:lpstr>
      <vt:lpstr>Дидактические игры:  - «Назови росписи»,  - «Найди элемент данной росписи», - «Назови вид искусства»,  - «Народные промыслы».  </vt:lpstr>
      <vt:lpstr>Дымковская роспись</vt:lpstr>
      <vt:lpstr>Знакомство детей  с филимоновской глиняной игрушкой. </vt:lpstr>
      <vt:lpstr>Филимоновская роспись</vt:lpstr>
      <vt:lpstr>Презентация PowerPoint</vt:lpstr>
      <vt:lpstr>Городецкая роспись</vt:lpstr>
      <vt:lpstr>Знакомство детей  с посудой «Гжель»</vt:lpstr>
      <vt:lpstr>Работы, выполненные по замыслу детей</vt:lpstr>
      <vt:lpstr>Орнаменты коренных народов ханты-манси</vt:lpstr>
      <vt:lpstr>Индивидуальность  дошкольника проявляется в художественном творчестве.  </vt:lpstr>
      <vt:lpstr> Вся  работа проводится в группе в течение учебного года.  Эффективность этой работы становится выше при участии и помощи родителей.  Они заинтересованы в том, чтобы дети как можно больше узнавали про свою Родину, ее богатства, красоту изделий русских мастеров.  Мы рекомендуем им вместе с детьми посещать выставки народных умельцев, приобретать народные игрушки, читать сказки, рассматривать книги и иллюстрации. Рассказывать об игрушках – кто их делал и как.   Все это вместе взятое позволяет расширять кругозор детей, воспитывать уважение и любовь к русской народной игрушке.  </vt:lpstr>
      <vt:lpstr> 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ГЖЕЛЬ</dc:title>
  <dc:creator>Виктор</dc:creator>
  <cp:lastModifiedBy>Ольга</cp:lastModifiedBy>
  <cp:revision>127</cp:revision>
  <dcterms:created xsi:type="dcterms:W3CDTF">2015-01-31T14:16:09Z</dcterms:created>
  <dcterms:modified xsi:type="dcterms:W3CDTF">2016-03-27T18:59:35Z</dcterms:modified>
</cp:coreProperties>
</file>